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6" d="100"/>
          <a:sy n="106" d="100"/>
        </p:scale>
        <p:origin x="492"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85633928"/>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№130</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10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64612574"/>
              </p:ext>
            </p:extLst>
          </p:nvPr>
        </p:nvGraphicFramePr>
        <p:xfrm>
          <a:off x="4854548" y="6199894"/>
          <a:ext cx="4955395" cy="465878"/>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798375" y="3751737"/>
            <a:ext cx="4955395"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10</a:t>
            </a:r>
            <a:r>
              <a:rPr lang="kk-KZ" altLang="ru-RU" sz="1200" b="1" dirty="0">
                <a:latin typeface="Times New Roman" panose="02020603050405020304" pitchFamily="18" charset="0"/>
                <a:cs typeface="Times New Roman" panose="02020603050405020304" pitchFamily="18" charset="0"/>
              </a:rPr>
              <a:t> мамырдаға </a:t>
            </a:r>
            <a:r>
              <a:rPr lang="ru-RU" altLang="ru-RU" sz="1200" b="1" dirty="0">
                <a:latin typeface="Times New Roman" panose="02020603050405020304" pitchFamily="18" charset="0"/>
                <a:cs typeface="Times New Roman" panose="02020603050405020304" pitchFamily="18" charset="0"/>
              </a:rPr>
              <a:t>Семей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9786" y="162497"/>
            <a:ext cx="4908111" cy="2215991"/>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sz="1200" b="1" dirty="0">
                <a:latin typeface="Times New Roman" panose="02020603050405020304" pitchFamily="18" charset="0"/>
                <a:cs typeface="Times New Roman" panose="02020603050405020304" pitchFamily="18" charset="0"/>
              </a:rPr>
              <a:t>11 мамырға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10 мамыр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11 </a:t>
            </a:r>
            <a:r>
              <a:rPr lang="ru-RU" altLang="ru-RU" sz="1200" b="1" dirty="0" err="1">
                <a:latin typeface="Times New Roman" panose="02020603050405020304" pitchFamily="18" charset="0"/>
                <a:cs typeface="Times New Roman" panose="02020603050405020304" pitchFamily="18" charset="0"/>
              </a:rPr>
              <a:t>мамыр</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Бұлтты, түнде жаңбыр, найзағай. Жел солтүстік-батыстан, солтүстіктен соғады, күші 7-12, күндіз екпіні 15-20 м/с. Ауа температурасы түнде 4-6, күндіз 13-15 жылы болады.</a:t>
            </a:r>
          </a:p>
          <a:p>
            <a:pPr algn="just">
              <a:spcBef>
                <a:spcPts val="0"/>
              </a:spcBef>
              <a:defRPr/>
            </a:pPr>
            <a:endParaRPr lang="kk-KZ" sz="1200" dirty="0">
              <a:solidFill>
                <a:prstClr val="black"/>
              </a:solidFill>
              <a:latin typeface="Times New Roman" pitchFamily="18" charset="0"/>
              <a:cs typeface="Times New Roman" pitchFamily="18" charset="0"/>
            </a:endParaRPr>
          </a:p>
          <a:p>
            <a:pPr algn="ctr">
              <a:spcBef>
                <a:spcPts val="0"/>
              </a:spcBef>
              <a:defRPr/>
            </a:pPr>
            <a:endParaRPr lang="ru-RU" altLang="ru-RU" sz="6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12 </a:t>
            </a:r>
            <a:r>
              <a:rPr lang="ru-RU" altLang="ru-RU" sz="1200" b="1" dirty="0" err="1">
                <a:latin typeface="Times New Roman" pitchFamily="18" charset="0"/>
                <a:cs typeface="Times New Roman" pitchFamily="18" charset="0"/>
              </a:rPr>
              <a:t>мамырға</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a:latin typeface="Times New Roman" panose="02020603050405020304" pitchFamily="18" charset="0"/>
                <a:cs typeface="Times New Roman" panose="02020603050405020304" pitchFamily="18" charset="0"/>
              </a:rPr>
              <a:t>11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12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солтүстік-батыстан соғады, күші 5-10 м/с. Ауа температурасы 0-2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56307" y="3376285"/>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2" name="TextBox 13">
            <a:extLst>
              <a:ext uri="{FF2B5EF4-FFF2-40B4-BE49-F238E27FC236}">
                <a16:creationId xmlns:a16="http://schemas.microsoft.com/office/drawing/2014/main" id="{26694F16-BB2B-7526-2905-0CA6465DBAD6}"/>
              </a:ext>
            </a:extLst>
          </p:cNvPr>
          <p:cNvSpPr txBox="1"/>
          <p:nvPr/>
        </p:nvSpPr>
        <p:spPr>
          <a:xfrm>
            <a:off x="4959355" y="2456015"/>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5" name="Таблица 2">
            <a:extLst>
              <a:ext uri="{FF2B5EF4-FFF2-40B4-BE49-F238E27FC236}">
                <a16:creationId xmlns:a16="http://schemas.microsoft.com/office/drawing/2014/main" id="{02C8F60C-281F-D38A-F1AF-A0977C8CF930}"/>
              </a:ext>
            </a:extLst>
          </p:cNvPr>
          <p:cNvGraphicFramePr>
            <a:graphicFrameLocks noGrp="1"/>
          </p:cNvGraphicFramePr>
          <p:nvPr>
            <p:extLst>
              <p:ext uri="{D42A27DB-BD31-4B8C-83A1-F6EECF244321}">
                <p14:modId xmlns:p14="http://schemas.microsoft.com/office/powerpoint/2010/main" val="3964456630"/>
              </p:ext>
            </p:extLst>
          </p:nvPr>
        </p:nvGraphicFramePr>
        <p:xfrm>
          <a:off x="4963365" y="4273148"/>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453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466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0,931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1266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0,253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257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1,283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0,044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1,588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189</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Иманғабасова А.Т. / Акылбаева М.М. </a:t>
            </a:r>
          </a:p>
        </p:txBody>
      </p:sp>
      <p:graphicFrame>
        <p:nvGraphicFramePr>
          <p:cNvPr id="20" name="Таблица 19"/>
          <p:cNvGraphicFramePr/>
          <p:nvPr>
            <p:extLst>
              <p:ext uri="{D42A27DB-BD31-4B8C-83A1-F6EECF244321}">
                <p14:modId xmlns:p14="http://schemas.microsoft.com/office/powerpoint/2010/main" val="3406477460"/>
              </p:ext>
            </p:extLst>
          </p:nvPr>
        </p:nvGraphicFramePr>
        <p:xfrm>
          <a:off x="5246643" y="524646"/>
          <a:ext cx="4167505" cy="772416"/>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0,07 ≤ Р &lt; 0,10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0,11≤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892971238"/>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20105</TotalTime>
  <Words>601</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4356</cp:revision>
  <cp:lastPrinted>2021-07-01T03:56:27Z</cp:lastPrinted>
  <dcterms:created xsi:type="dcterms:W3CDTF">2018-03-27T06:03:00Z</dcterms:created>
  <dcterms:modified xsi:type="dcterms:W3CDTF">2026-05-10T07:34:35Z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